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2/23/2025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2/23/2025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2/23/2025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2/23/2025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2/23/2025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2/23/2025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2/23/2025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2/23/2025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2/23/2025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2/23/2025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Raunak-edunet/Secure-Data-Hiding-In-Images-Using-Steganograp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cap="none" dirty="0">
                <a:solidFill>
                  <a:schemeClr val="accent1"/>
                </a:solidFill>
                <a:latin typeface="Arial" panose="020B0604020202020204" pitchFamily="34" charset="0"/>
                <a:cs typeface="Arial" panose="020B0604020202020204" pitchFamily="34" charset="0"/>
              </a:rPr>
              <a:t>Secure Data Hiding In Images Using Steganography</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Raunak Jain</a:t>
            </a:r>
          </a:p>
          <a:p>
            <a:r>
              <a:rPr lang="en-US" sz="2000" b="1" dirty="0">
                <a:solidFill>
                  <a:schemeClr val="accent1">
                    <a:lumMod val="75000"/>
                  </a:schemeClr>
                </a:solidFill>
                <a:latin typeface="Arial"/>
                <a:cs typeface="Arial"/>
              </a:rPr>
              <a:t>Student Name : </a:t>
            </a:r>
            <a:r>
              <a:rPr lang="en-US" sz="2000" b="1" dirty="0">
                <a:solidFill>
                  <a:schemeClr val="accent1">
                    <a:lumMod val="75000"/>
                  </a:schemeClr>
                </a:solidFill>
                <a:latin typeface="Arial" pitchFamily="34" charset="0"/>
                <a:cs typeface="Arial" pitchFamily="34" charset="0"/>
              </a:rPr>
              <a:t>Raunak Jain</a:t>
            </a:r>
            <a:endParaRPr lang="en-US" sz="2000" b="1" dirty="0">
              <a:solidFill>
                <a:schemeClr val="accent1">
                  <a:lumMod val="75000"/>
                </a:schemeClr>
              </a:solidFill>
              <a:latin typeface="Arial"/>
              <a:cs typeface="Arial"/>
            </a:endParaRPr>
          </a:p>
          <a:p>
            <a:r>
              <a:rPr lang="en-US" sz="2000" b="1" dirty="0">
                <a:solidFill>
                  <a:schemeClr val="accent1">
                    <a:lumMod val="75000"/>
                  </a:schemeClr>
                </a:solidFill>
                <a:latin typeface="Arial"/>
                <a:cs typeface="Arial"/>
              </a:rPr>
              <a:t>College Name &amp; Department : Techno India NJR Institute of Technology/ Computer Science &amp; Engineering </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
        <p:nvSpPr>
          <p:cNvPr id="2" name="Content Placeholder 1">
            <a:extLst>
              <a:ext uri="{FF2B5EF4-FFF2-40B4-BE49-F238E27FC236}">
                <a16:creationId xmlns:a16="http://schemas.microsoft.com/office/drawing/2014/main" id="{A128915F-757A-B7D9-2403-7939D01406FA}"/>
              </a:ext>
            </a:extLst>
          </p:cNvPr>
          <p:cNvSpPr>
            <a:spLocks noGrp="1" noChangeArrowheads="1"/>
          </p:cNvSpPr>
          <p:nvPr>
            <p:ph idx="1"/>
          </p:nvPr>
        </p:nvSpPr>
        <p:spPr bwMode="auto">
          <a:xfrm>
            <a:off x="581192" y="1229054"/>
            <a:ext cx="8485015" cy="481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5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Enable support for multiple image formats and high-resolution images. </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the technique to video steganography for dynamic data concealment. </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advanced encryption algorithms to enhance message security. </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Develop a web-based or mobile application for wider accessibility. </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Implement automated tools for detecting and extracting steganographic content. </a:t>
            </a:r>
          </a:p>
          <a:p>
            <a:pPr marL="0" marR="0" lvl="0" indent="0" algn="l" defTabSz="914400" rtl="0" eaLnBrk="0" fontAlgn="base" latinLnBrk="0" hangingPunct="0">
              <a:lnSpc>
                <a:spcPct val="25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US" sz="3200" dirty="0"/>
              <a:t>In the digital era, safeguarding data security and privacy is crucial. Conventional encryption techniques are often vulnerable to detection and interception. Our project addresses this issue by utilizing steganography to conceal secret messages within images. This approach provides a discreet communication channel, strengthening data confidentiality while minimizing the risk of suspicion</a:t>
            </a:r>
            <a:endParaRPr lang="en-IN" sz="3200"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9" name="Rectangle 6">
            <a:extLst>
              <a:ext uri="{FF2B5EF4-FFF2-40B4-BE49-F238E27FC236}">
                <a16:creationId xmlns:a16="http://schemas.microsoft.com/office/drawing/2014/main" id="{8D46BB95-1D94-E074-6E6E-BC8E70D5E1EB}"/>
              </a:ext>
            </a:extLst>
          </p:cNvPr>
          <p:cNvSpPr>
            <a:spLocks noGrp="1" noChangeArrowheads="1"/>
          </p:cNvSpPr>
          <p:nvPr>
            <p:ph idx="1"/>
          </p:nvPr>
        </p:nvSpPr>
        <p:spPr bwMode="auto">
          <a:xfrm>
            <a:off x="441325" y="1276514"/>
            <a:ext cx="10627781"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 Programming Language</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a:solidFill>
                  <a:schemeClr val="tx1"/>
                </a:solidFill>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Python</a:t>
            </a:r>
            <a:r>
              <a:rPr kumimoji="0" lang="en-US" altLang="en-US" sz="1800" b="0" i="0" u="none" strike="noStrike" cap="none" normalizeH="0" baseline="0" dirty="0">
                <a:ln>
                  <a:noFill/>
                </a:ln>
                <a:solidFill>
                  <a:schemeClr val="tx1"/>
                </a:solidFill>
                <a:effectLst/>
                <a:latin typeface="Arial" panose="020B0604020202020204" pitchFamily="34" charset="0"/>
              </a:rPr>
              <a:t>: The script is written in Python, a popular language for image processing and cryptography.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Libraries Used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OpenCV (</a:t>
            </a:r>
            <a:r>
              <a:rPr kumimoji="0" lang="en-US" altLang="en-US" sz="1800" b="1" i="0" u="none" strike="noStrike" cap="none" normalizeH="0" baseline="0" dirty="0">
                <a:ln>
                  <a:noFill/>
                </a:ln>
                <a:solidFill>
                  <a:schemeClr val="tx1"/>
                </a:solidFill>
                <a:effectLst/>
                <a:latin typeface="Arial Unicode MS" panose="020B0604020202020204" pitchFamily="34" charset="-128"/>
              </a:rPr>
              <a:t>cv2</a:t>
            </a:r>
            <a:r>
              <a:rPr kumimoji="0" lang="en-US" altLang="en-US" sz="1800" b="1" i="0" u="none" strike="noStrike" cap="none" normalizeH="0" baseline="0" dirty="0">
                <a:ln>
                  <a:noFill/>
                </a:ln>
                <a:solidFill>
                  <a:schemeClr val="tx1"/>
                </a:solidFill>
                <a:effectLst/>
              </a:rPr>
              <a: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Used for loading, modifying, and saving images.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Functions used: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panose="020B0604020202020204" pitchFamily="34" charset="-128"/>
              </a:rPr>
              <a:t> cv2.imread("image.jpg")</a:t>
            </a:r>
            <a:r>
              <a:rPr kumimoji="0" lang="en-US" altLang="en-US" sz="1600" b="0" i="0" u="none" strike="noStrike" cap="none" normalizeH="0" baseline="0" dirty="0">
                <a:ln>
                  <a:noFill/>
                </a:ln>
                <a:solidFill>
                  <a:schemeClr val="tx1"/>
                </a:solidFill>
                <a:effectLst/>
              </a:rPr>
              <a:t> → Reads an image.</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panose="020B0604020202020204" pitchFamily="34" charset="-128"/>
              </a:rPr>
              <a:t> cv2.imwrite("encryptedImage.jpg", </a:t>
            </a:r>
            <a:r>
              <a:rPr kumimoji="0" lang="en-US" altLang="en-US" sz="1600" b="0" i="0" u="none" strike="noStrike" cap="none" normalizeH="0" baseline="0" dirty="0" err="1">
                <a:ln>
                  <a:noFill/>
                </a:ln>
                <a:solidFill>
                  <a:schemeClr val="tx1"/>
                </a:solidFill>
                <a:effectLst/>
                <a:latin typeface="Arial Unicode MS" panose="020B0604020202020204" pitchFamily="34" charset="-128"/>
              </a:rPr>
              <a:t>img</a:t>
            </a:r>
            <a:r>
              <a:rPr kumimoji="0" lang="en-US" altLang="en-US" sz="1600" b="0" i="0" u="none" strike="noStrike" cap="none" normalizeH="0" baseline="0" dirty="0">
                <a:ln>
                  <a:noFill/>
                </a:ln>
                <a:solidFill>
                  <a:schemeClr val="tx1"/>
                </a:solidFill>
                <a:effectLst/>
                <a:latin typeface="Arial Unicode MS" panose="020B0604020202020204" pitchFamily="34" charset="-128"/>
              </a:rPr>
              <a:t>)</a:t>
            </a:r>
            <a:r>
              <a:rPr kumimoji="0" lang="en-US" altLang="en-US" sz="1600" b="0" i="0" u="none" strike="noStrike" cap="none" normalizeH="0" baseline="0" dirty="0">
                <a:ln>
                  <a:noFill/>
                </a:ln>
                <a:solidFill>
                  <a:schemeClr val="tx1"/>
                </a:solidFill>
                <a:effectLst/>
              </a:rPr>
              <a:t> → Saves an image after modification.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OS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for system-level operations like opening the encrypted image.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Functions used: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panose="020B0604020202020204" pitchFamily="34" charset="-128"/>
              </a:rPr>
              <a:t>os.system</a:t>
            </a:r>
            <a:r>
              <a:rPr kumimoji="0" lang="en-US" altLang="en-US" sz="1600" b="0" i="0" u="none" strike="noStrike" cap="none" normalizeH="0" baseline="0" dirty="0">
                <a:ln>
                  <a:noFill/>
                </a:ln>
                <a:solidFill>
                  <a:schemeClr val="tx1"/>
                </a:solidFill>
                <a:effectLst/>
                <a:latin typeface="Arial Unicode MS" panose="020B0604020202020204" pitchFamily="34" charset="-128"/>
              </a:rPr>
              <a:t>("start encryptedImage.jpg")</a:t>
            </a:r>
            <a:r>
              <a:rPr kumimoji="0" lang="en-US" altLang="en-US" sz="1600" b="0" i="0" u="none" strike="noStrike" cap="none" normalizeH="0" baseline="0" dirty="0">
                <a:ln>
                  <a:noFill/>
                </a:ln>
                <a:solidFill>
                  <a:schemeClr val="tx1"/>
                </a:solidFill>
                <a:effectLst/>
              </a:rPr>
              <a:t> → Opens the saved encrypted image</a:t>
            </a:r>
            <a:r>
              <a:rPr kumimoji="0" lang="en-US" altLang="en-US" sz="800" b="0" i="0" u="none" strike="noStrike" cap="none" normalizeH="0" baseline="0" dirty="0">
                <a:ln>
                  <a:noFill/>
                </a:ln>
                <a:solidFill>
                  <a:schemeClr val="tx1"/>
                </a:solidFill>
                <a:effectLst/>
              </a:rPr>
              <a: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3.Python Version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Works with </a:t>
            </a:r>
            <a:r>
              <a:rPr kumimoji="0" lang="en-US" altLang="en-US" sz="1800" b="1" i="0" u="none" strike="noStrike" cap="none" normalizeH="0" baseline="0" dirty="0">
                <a:ln>
                  <a:noFill/>
                </a:ln>
                <a:solidFill>
                  <a:schemeClr val="tx1"/>
                </a:solidFill>
                <a:effectLst/>
                <a:latin typeface="Arial" panose="020B0604020202020204" pitchFamily="34" charset="0"/>
              </a:rPr>
              <a:t>Python 3.x</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4.Additional Technologies (Concepts)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Steganography</a:t>
            </a:r>
            <a:r>
              <a:rPr kumimoji="0" lang="en-US" altLang="en-US" sz="1800" b="0" i="0" u="none" strike="noStrike" cap="none" normalizeH="0" baseline="0" dirty="0">
                <a:ln>
                  <a:noFill/>
                </a:ln>
                <a:solidFill>
                  <a:schemeClr val="tx1"/>
                </a:solidFill>
                <a:effectLst/>
                <a:latin typeface="Arial" panose="020B0604020202020204" pitchFamily="34" charset="0"/>
              </a:rPr>
              <a:t>: Hiding text messages inside pixel values.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Basic Cryptography</a:t>
            </a:r>
            <a:r>
              <a:rPr kumimoji="0" lang="en-US" altLang="en-US" sz="1800" b="0" i="0" u="none" strike="noStrike" cap="none" normalizeH="0" baseline="0" dirty="0">
                <a:ln>
                  <a:noFill/>
                </a:ln>
                <a:solidFill>
                  <a:schemeClr val="tx1"/>
                </a:solidFill>
                <a:effectLst/>
                <a:latin typeface="Arial" panose="020B0604020202020204" pitchFamily="34" charset="0"/>
              </a:rPr>
              <a:t>: Using a passcode for authentication.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Encoding</a:t>
            </a:r>
            <a:r>
              <a:rPr kumimoji="0" lang="en-US" altLang="en-US" sz="1800" b="0" i="0" u="none" strike="noStrike" cap="none" normalizeH="0" baseline="0" dirty="0">
                <a:ln>
                  <a:noFill/>
                </a:ln>
                <a:solidFill>
                  <a:schemeClr val="tx1"/>
                </a:solidFill>
                <a:effectLst/>
                <a:latin typeface="Arial" panose="020B0604020202020204" pitchFamily="34" charset="0"/>
              </a:rPr>
              <a:t>: Mapping characters to their ASCII values for storage in pixel channels. </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4" name="Rectangle 2">
            <a:extLst>
              <a:ext uri="{FF2B5EF4-FFF2-40B4-BE49-F238E27FC236}">
                <a16:creationId xmlns:a16="http://schemas.microsoft.com/office/drawing/2014/main" id="{62798C7D-7FA2-CE02-7C62-8EF669C4A48B}"/>
              </a:ext>
            </a:extLst>
          </p:cNvPr>
          <p:cNvSpPr>
            <a:spLocks noGrp="1" noChangeArrowheads="1"/>
          </p:cNvSpPr>
          <p:nvPr>
            <p:ph idx="1"/>
          </p:nvPr>
        </p:nvSpPr>
        <p:spPr bwMode="auto">
          <a:xfrm>
            <a:off x="493287" y="1302026"/>
            <a:ext cx="10857952" cy="492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Unique Features of This Image Steganography Project</a:t>
            </a:r>
          </a:p>
          <a:p>
            <a:pPr marL="0" marR="0" lvl="0" indent="0" algn="l" defTabSz="914400" rtl="0" eaLnBrk="0" fontAlgn="base" latinLnBrk="0" hangingPunct="0">
              <a:lnSpc>
                <a:spcPct val="2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Lightweight &amp; Simple</a:t>
            </a:r>
            <a:r>
              <a:rPr kumimoji="0" lang="en-US" altLang="en-US" sz="2000" b="0" i="0" u="none" strike="noStrike" cap="none" normalizeH="0" baseline="0" dirty="0">
                <a:ln>
                  <a:noFill/>
                </a:ln>
                <a:solidFill>
                  <a:schemeClr val="tx1"/>
                </a:solidFill>
                <a:effectLst/>
                <a:latin typeface="Arial" panose="020B0604020202020204" pitchFamily="34" charset="0"/>
              </a:rPr>
              <a:t> – Uses minimal libraries (OpenCV, OS) for easy implementation. </a:t>
            </a:r>
          </a:p>
          <a:p>
            <a:pPr marL="0" marR="0" lvl="0" indent="0" algn="l" defTabSz="914400" rtl="0" eaLnBrk="0" fontAlgn="base" latinLnBrk="0" hangingPunct="0">
              <a:lnSpc>
                <a:spcPct val="2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Arial" panose="020B0604020202020204" pitchFamily="34" charset="0"/>
              </a:rPr>
              <a:t>Pixel-Based Encoding</a:t>
            </a:r>
            <a:r>
              <a:rPr kumimoji="0" lang="en-US" altLang="en-US" sz="2000" b="0" i="0" u="none" strike="noStrike" cap="none" normalizeH="0" baseline="0" dirty="0">
                <a:ln>
                  <a:noFill/>
                </a:ln>
                <a:solidFill>
                  <a:schemeClr val="tx1"/>
                </a:solidFill>
                <a:effectLst/>
                <a:latin typeface="Arial" panose="020B0604020202020204" pitchFamily="34" charset="0"/>
              </a:rPr>
              <a:t> – Directly embeds ASCII characters into image pixels. </a:t>
            </a:r>
          </a:p>
          <a:p>
            <a:pPr marL="0" marR="0" lvl="0" indent="0" algn="l" defTabSz="914400" rtl="0" eaLnBrk="0" fontAlgn="base" latinLnBrk="0" hangingPunct="0">
              <a:lnSpc>
                <a:spcPct val="2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Arial" panose="020B0604020202020204" pitchFamily="34" charset="0"/>
              </a:rPr>
              <a:t>Password Authentication</a:t>
            </a:r>
            <a:r>
              <a:rPr kumimoji="0" lang="en-US" altLang="en-US" sz="2000" b="0" i="0" u="none" strike="noStrike" cap="none" normalizeH="0" baseline="0" dirty="0">
                <a:ln>
                  <a:noFill/>
                </a:ln>
                <a:solidFill>
                  <a:schemeClr val="tx1"/>
                </a:solidFill>
                <a:effectLst/>
                <a:latin typeface="Arial" panose="020B0604020202020204" pitchFamily="34" charset="0"/>
              </a:rPr>
              <a:t> – Ensures secure decryption with a two-step passcode. </a:t>
            </a:r>
          </a:p>
          <a:p>
            <a:pPr marL="0" marR="0" lvl="0" indent="0" algn="l" defTabSz="914400" rtl="0" eaLnBrk="0" fontAlgn="base" latinLnBrk="0" hangingPunct="0">
              <a:lnSpc>
                <a:spcPct val="2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Arial" panose="020B0604020202020204" pitchFamily="34" charset="0"/>
              </a:rPr>
              <a:t>No Visible Alteration</a:t>
            </a:r>
            <a:r>
              <a:rPr kumimoji="0" lang="en-US" altLang="en-US" sz="2000" b="0" i="0" u="none" strike="noStrike" cap="none" normalizeH="0" baseline="0" dirty="0">
                <a:ln>
                  <a:noFill/>
                </a:ln>
                <a:solidFill>
                  <a:schemeClr val="tx1"/>
                </a:solidFill>
                <a:effectLst/>
                <a:latin typeface="Arial" panose="020B0604020202020204" pitchFamily="34" charset="0"/>
              </a:rPr>
              <a:t> – Hides text without distorting the image. </a:t>
            </a:r>
          </a:p>
          <a:p>
            <a:pPr marL="0" marR="0" lvl="0" indent="0" algn="l" defTabSz="914400" rtl="0" eaLnBrk="0" fontAlgn="base" latinLnBrk="0" hangingPunct="0">
              <a:lnSpc>
                <a:spcPct val="2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Arial" panose="020B0604020202020204" pitchFamily="34" charset="0"/>
              </a:rPr>
              <a:t>Cross-Platform Potential</a:t>
            </a:r>
            <a:r>
              <a:rPr kumimoji="0" lang="en-US" altLang="en-US" sz="2000" b="0" i="0" u="none" strike="noStrike" cap="none" normalizeH="0" baseline="0" dirty="0">
                <a:ln>
                  <a:noFill/>
                </a:ln>
                <a:solidFill>
                  <a:schemeClr val="tx1"/>
                </a:solidFill>
                <a:effectLst/>
                <a:latin typeface="Arial" panose="020B0604020202020204" pitchFamily="34" charset="0"/>
              </a:rPr>
              <a:t> – Works on Windows, easily adaptable for Linux/macOS. </a:t>
            </a:r>
          </a:p>
          <a:p>
            <a:pPr marL="0" marR="0" lvl="0" indent="0" algn="l" defTabSz="914400" rtl="0" eaLnBrk="0" fontAlgn="base" latinLnBrk="0" hangingPunct="0">
              <a:lnSpc>
                <a:spcPct val="200000"/>
              </a:lnSpc>
              <a:spcBef>
                <a:spcPct val="0"/>
              </a:spcBef>
              <a:spcAft>
                <a:spcPct val="0"/>
              </a:spcAft>
              <a:buClrTx/>
              <a:buSzTx/>
              <a:buFontTx/>
              <a:buAutoNum type="arabicPeriod" startAt="6"/>
              <a:tabLst/>
            </a:pPr>
            <a:r>
              <a:rPr kumimoji="0" lang="en-US" altLang="en-US" sz="2000" b="1" i="0" u="none" strike="noStrike" cap="none" normalizeH="0" baseline="0" dirty="0">
                <a:ln>
                  <a:noFill/>
                </a:ln>
                <a:solidFill>
                  <a:schemeClr val="tx1"/>
                </a:solidFill>
                <a:effectLst/>
                <a:latin typeface="Arial" panose="020B0604020202020204" pitchFamily="34" charset="0"/>
              </a:rPr>
              <a:t>Self-Contained</a:t>
            </a:r>
            <a:r>
              <a:rPr kumimoji="0" lang="en-US" altLang="en-US" sz="2000" b="0" i="0" u="none" strike="noStrike" cap="none" normalizeH="0" baseline="0" dirty="0">
                <a:ln>
                  <a:noFill/>
                </a:ln>
                <a:solidFill>
                  <a:schemeClr val="tx1"/>
                </a:solidFill>
                <a:effectLst/>
                <a:latin typeface="Arial" panose="020B0604020202020204" pitchFamily="34" charset="0"/>
              </a:rPr>
              <a:t> – No need for external key files, relying only on the passcode. </a:t>
            </a:r>
          </a:p>
          <a:p>
            <a:pPr marL="0" marR="0" lvl="0" indent="0" algn="l" defTabSz="914400" rtl="0" eaLnBrk="0" fontAlgn="base" latinLnBrk="0" hangingPunct="0">
              <a:lnSpc>
                <a:spcPct val="200000"/>
              </a:lnSpc>
              <a:spcBef>
                <a:spcPct val="0"/>
              </a:spcBef>
              <a:spcAft>
                <a:spcPct val="0"/>
              </a:spcAft>
              <a:buClrTx/>
              <a:buSzTx/>
              <a:buFontTx/>
              <a:buAutoNum type="arabicPeriod" startAt="7"/>
              <a:tabLst/>
            </a:pPr>
            <a:r>
              <a:rPr kumimoji="0" lang="en-US" altLang="en-US" sz="2000" b="1" i="0" u="none" strike="noStrike" cap="none" normalizeH="0" baseline="0" dirty="0">
                <a:ln>
                  <a:noFill/>
                </a:ln>
                <a:solidFill>
                  <a:schemeClr val="tx1"/>
                </a:solidFill>
                <a:effectLst/>
                <a:latin typeface="Arial" panose="020B0604020202020204" pitchFamily="34" charset="0"/>
              </a:rPr>
              <a:t>Customizable &amp; Extendable</a:t>
            </a:r>
            <a:r>
              <a:rPr kumimoji="0" lang="en-US" altLang="en-US" sz="2000" b="0" i="0" u="none" strike="noStrike" cap="none" normalizeH="0" baseline="0" dirty="0">
                <a:ln>
                  <a:noFill/>
                </a:ln>
                <a:solidFill>
                  <a:schemeClr val="tx1"/>
                </a:solidFill>
                <a:effectLst/>
                <a:latin typeface="Arial" panose="020B0604020202020204" pitchFamily="34" charset="0"/>
              </a:rPr>
              <a:t> – Can integrate encryption (AES), larger text support, or GUI. </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4" name="Rectangle 1">
            <a:extLst>
              <a:ext uri="{FF2B5EF4-FFF2-40B4-BE49-F238E27FC236}">
                <a16:creationId xmlns:a16="http://schemas.microsoft.com/office/drawing/2014/main" id="{E0C30A6B-6417-1AFC-4CA0-C81260E5B4A7}"/>
              </a:ext>
            </a:extLst>
          </p:cNvPr>
          <p:cNvSpPr>
            <a:spLocks noGrp="1" noChangeArrowheads="1"/>
          </p:cNvSpPr>
          <p:nvPr>
            <p:ph idx="1"/>
          </p:nvPr>
        </p:nvSpPr>
        <p:spPr bwMode="auto">
          <a:xfrm>
            <a:off x="581192" y="1696490"/>
            <a:ext cx="11110734" cy="388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End Users of This Image Steganography Project</a:t>
            </a:r>
          </a:p>
          <a:p>
            <a:pPr marL="0" marR="0" lvl="0" indent="0" algn="l" defTabSz="914400" rtl="0" eaLnBrk="0" fontAlgn="base" latinLnBrk="0" hangingPunct="0">
              <a:lnSpc>
                <a:spcPct val="2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Cybersecurity Enthusiasts</a:t>
            </a:r>
            <a:r>
              <a:rPr kumimoji="0" lang="en-US" altLang="en-US" sz="1800" b="0" i="0" u="none" strike="noStrike" cap="none" normalizeH="0" baseline="0" dirty="0">
                <a:ln>
                  <a:noFill/>
                </a:ln>
                <a:solidFill>
                  <a:schemeClr val="tx1"/>
                </a:solidFill>
                <a:effectLst/>
                <a:latin typeface="Arial" panose="020B0604020202020204" pitchFamily="34" charset="0"/>
              </a:rPr>
              <a:t> – Learning about steganography and secure data hiding. </a:t>
            </a:r>
          </a:p>
          <a:p>
            <a:pPr marL="0" marR="0" lvl="0" indent="0" algn="l" defTabSz="914400" rtl="0" eaLnBrk="0" fontAlgn="base" latinLnBrk="0" hangingPunct="0">
              <a:lnSpc>
                <a:spcPct val="2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Privacy-Conscious Individuals</a:t>
            </a:r>
            <a:r>
              <a:rPr kumimoji="0" lang="en-US" altLang="en-US" sz="1800" b="0" i="0" u="none" strike="noStrike" cap="none" normalizeH="0" baseline="0" dirty="0">
                <a:ln>
                  <a:noFill/>
                </a:ln>
                <a:solidFill>
                  <a:schemeClr val="tx1"/>
                </a:solidFill>
                <a:effectLst/>
                <a:latin typeface="Arial" panose="020B0604020202020204" pitchFamily="34" charset="0"/>
              </a:rPr>
              <a:t> – Hiding sensitive messages within images for personal security. </a:t>
            </a:r>
          </a:p>
          <a:p>
            <a:pPr marL="0" marR="0" lvl="0" indent="0" algn="l" defTabSz="914400" rtl="0" eaLnBrk="0" fontAlgn="base" latinLnBrk="0" hangingPunct="0">
              <a:lnSpc>
                <a:spcPct val="2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Forensic Experts &amp; Investigators</a:t>
            </a:r>
            <a:r>
              <a:rPr kumimoji="0" lang="en-US" altLang="en-US" sz="1800" b="0" i="0" u="none" strike="noStrike" cap="none" normalizeH="0" baseline="0" dirty="0">
                <a:ln>
                  <a:noFill/>
                </a:ln>
                <a:solidFill>
                  <a:schemeClr val="tx1"/>
                </a:solidFill>
                <a:effectLst/>
                <a:latin typeface="Arial" panose="020B0604020202020204" pitchFamily="34" charset="0"/>
              </a:rPr>
              <a:t> – Using steganography for covert communication or digital forensics. </a:t>
            </a:r>
          </a:p>
          <a:p>
            <a:pPr marL="0" marR="0" lvl="0" indent="0" algn="l" defTabSz="914400" rtl="0" eaLnBrk="0" fontAlgn="base" latinLnBrk="0" hangingPunct="0">
              <a:lnSpc>
                <a:spcPct val="2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Journalists &amp; Activists</a:t>
            </a:r>
            <a:r>
              <a:rPr kumimoji="0" lang="en-US" altLang="en-US" sz="1800" b="0" i="0" u="none" strike="noStrike" cap="none" normalizeH="0" baseline="0" dirty="0">
                <a:ln>
                  <a:noFill/>
                </a:ln>
                <a:solidFill>
                  <a:schemeClr val="tx1"/>
                </a:solidFill>
                <a:effectLst/>
                <a:latin typeface="Arial" panose="020B0604020202020204" pitchFamily="34" charset="0"/>
              </a:rPr>
              <a:t> – Protecting sensitive information in restrictive environments. </a:t>
            </a:r>
          </a:p>
          <a:p>
            <a:pPr marL="0" marR="0" lvl="0" indent="0" algn="l" defTabSz="914400" rtl="0" eaLnBrk="0" fontAlgn="base" latinLnBrk="0" hangingPunct="0">
              <a:lnSpc>
                <a:spcPct val="2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Developers &amp; Researchers</a:t>
            </a:r>
            <a:r>
              <a:rPr kumimoji="0" lang="en-US" altLang="en-US" sz="1800" b="0" i="0" u="none" strike="noStrike" cap="none" normalizeH="0" baseline="0" dirty="0">
                <a:ln>
                  <a:noFill/>
                </a:ln>
                <a:solidFill>
                  <a:schemeClr val="tx1"/>
                </a:solidFill>
                <a:effectLst/>
                <a:latin typeface="Arial" panose="020B0604020202020204" pitchFamily="34" charset="0"/>
              </a:rPr>
              <a:t> – Enhancing and integrating steganography with encryption techniques. </a:t>
            </a:r>
          </a:p>
          <a:p>
            <a:pPr marL="0" marR="0" lvl="0" indent="0" algn="l" defTabSz="914400" rtl="0" eaLnBrk="0" fontAlgn="base" latinLnBrk="0" hangingPunct="0">
              <a:lnSpc>
                <a:spcPct val="200000"/>
              </a:lnSpc>
              <a:spcBef>
                <a:spcPct val="0"/>
              </a:spcBef>
              <a:spcAft>
                <a:spcPct val="0"/>
              </a:spcAft>
              <a:buClrTx/>
              <a:buSzTx/>
              <a:buFontTx/>
              <a:buAutoNum type="arabicPeriod" startAt="6"/>
              <a:tabLst/>
            </a:pPr>
            <a:r>
              <a:rPr kumimoji="0" lang="en-US" altLang="en-US" sz="1800" b="1" i="0" u="none" strike="noStrike" cap="none" normalizeH="0" baseline="0" dirty="0">
                <a:ln>
                  <a:noFill/>
                </a:ln>
                <a:solidFill>
                  <a:schemeClr val="tx1"/>
                </a:solidFill>
                <a:effectLst/>
                <a:latin typeface="Arial" panose="020B0604020202020204" pitchFamily="34" charset="0"/>
              </a:rPr>
              <a:t>Students &amp; Educators</a:t>
            </a:r>
            <a:r>
              <a:rPr kumimoji="0" lang="en-US" altLang="en-US" sz="1800" b="0" i="0" u="none" strike="noStrike" cap="none" normalizeH="0" baseline="0" dirty="0">
                <a:ln>
                  <a:noFill/>
                </a:ln>
                <a:solidFill>
                  <a:schemeClr val="tx1"/>
                </a:solidFill>
                <a:effectLst/>
                <a:latin typeface="Arial" panose="020B0604020202020204" pitchFamily="34" charset="0"/>
              </a:rPr>
              <a:t> – Understanding image processing, cryptography, and data security. </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9" name="Content Placeholder 8">
            <a:extLst>
              <a:ext uri="{FF2B5EF4-FFF2-40B4-BE49-F238E27FC236}">
                <a16:creationId xmlns:a16="http://schemas.microsoft.com/office/drawing/2014/main" id="{454427E9-D12F-EE8D-3B51-5434ED1C7EA2}"/>
              </a:ext>
            </a:extLst>
          </p:cNvPr>
          <p:cNvPicPr>
            <a:picLocks noGrp="1" noChangeAspect="1"/>
          </p:cNvPicPr>
          <p:nvPr>
            <p:ph idx="1"/>
          </p:nvPr>
        </p:nvPicPr>
        <p:blipFill>
          <a:blip r:embed="rId2"/>
          <a:stretch>
            <a:fillRect/>
          </a:stretch>
        </p:blipFill>
        <p:spPr>
          <a:xfrm>
            <a:off x="713233" y="2915445"/>
            <a:ext cx="11375135" cy="1309082"/>
          </a:xfrm>
        </p:spPr>
      </p:pic>
      <p:pic>
        <p:nvPicPr>
          <p:cNvPr id="11" name="Picture 10">
            <a:extLst>
              <a:ext uri="{FF2B5EF4-FFF2-40B4-BE49-F238E27FC236}">
                <a16:creationId xmlns:a16="http://schemas.microsoft.com/office/drawing/2014/main" id="{BACA7E4B-8E55-4AD6-D543-19DE83AF97D2}"/>
              </a:ext>
            </a:extLst>
          </p:cNvPr>
          <p:cNvPicPr>
            <a:picLocks noChangeAspect="1"/>
          </p:cNvPicPr>
          <p:nvPr/>
        </p:nvPicPr>
        <p:blipFill>
          <a:blip r:embed="rId3"/>
          <a:stretch>
            <a:fillRect/>
          </a:stretch>
        </p:blipFill>
        <p:spPr>
          <a:xfrm>
            <a:off x="713232" y="1381494"/>
            <a:ext cx="11375136" cy="1384909"/>
          </a:xfrm>
          <a:prstGeom prst="rect">
            <a:avLst/>
          </a:prstGeom>
        </p:spPr>
      </p:pic>
      <p:pic>
        <p:nvPicPr>
          <p:cNvPr id="13" name="Picture 12">
            <a:extLst>
              <a:ext uri="{FF2B5EF4-FFF2-40B4-BE49-F238E27FC236}">
                <a16:creationId xmlns:a16="http://schemas.microsoft.com/office/drawing/2014/main" id="{372E7846-5218-7ADA-28FB-721B692796FD}"/>
              </a:ext>
            </a:extLst>
          </p:cNvPr>
          <p:cNvPicPr>
            <a:picLocks noChangeAspect="1"/>
          </p:cNvPicPr>
          <p:nvPr/>
        </p:nvPicPr>
        <p:blipFill>
          <a:blip r:embed="rId4"/>
          <a:stretch>
            <a:fillRect/>
          </a:stretch>
        </p:blipFill>
        <p:spPr>
          <a:xfrm>
            <a:off x="713232" y="4373571"/>
            <a:ext cx="3717090" cy="2322576"/>
          </a:xfrm>
          <a:prstGeom prst="rect">
            <a:avLst/>
          </a:prstGeom>
        </p:spPr>
      </p:pic>
      <p:sp>
        <p:nvSpPr>
          <p:cNvPr id="14" name="TextBox 13">
            <a:extLst>
              <a:ext uri="{FF2B5EF4-FFF2-40B4-BE49-F238E27FC236}">
                <a16:creationId xmlns:a16="http://schemas.microsoft.com/office/drawing/2014/main" id="{8874FD6C-2708-41D2-AD7C-7E4E31D8D32D}"/>
              </a:ext>
            </a:extLst>
          </p:cNvPr>
          <p:cNvSpPr txBox="1"/>
          <p:nvPr/>
        </p:nvSpPr>
        <p:spPr>
          <a:xfrm>
            <a:off x="6665976" y="5442669"/>
            <a:ext cx="2813334" cy="523220"/>
          </a:xfrm>
          <a:prstGeom prst="rect">
            <a:avLst/>
          </a:prstGeom>
          <a:noFill/>
        </p:spPr>
        <p:txBody>
          <a:bodyPr wrap="none" rtlCol="0">
            <a:spAutoFit/>
          </a:bodyPr>
          <a:lstStyle/>
          <a:p>
            <a:r>
              <a:rPr lang="en-US" sz="2800" dirty="0"/>
              <a:t>Encrypted Image </a:t>
            </a:r>
            <a:endParaRPr lang="en-IN" sz="2800" dirty="0"/>
          </a:p>
        </p:txBody>
      </p:sp>
      <p:pic>
        <p:nvPicPr>
          <p:cNvPr id="16" name="Graphic 15" descr="Line arrow: Straight with solid fill">
            <a:extLst>
              <a:ext uri="{FF2B5EF4-FFF2-40B4-BE49-F238E27FC236}">
                <a16:creationId xmlns:a16="http://schemas.microsoft.com/office/drawing/2014/main" id="{E490A35D-FE83-4DD1-03F5-9AD06F0898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5853" y="5263304"/>
            <a:ext cx="914400" cy="914400"/>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4" name="Rectangle 1">
            <a:extLst>
              <a:ext uri="{FF2B5EF4-FFF2-40B4-BE49-F238E27FC236}">
                <a16:creationId xmlns:a16="http://schemas.microsoft.com/office/drawing/2014/main" id="{D0B833BB-A92F-E831-11FA-B4B9E58013E5}"/>
              </a:ext>
            </a:extLst>
          </p:cNvPr>
          <p:cNvSpPr>
            <a:spLocks noGrp="1" noChangeArrowheads="1"/>
          </p:cNvSpPr>
          <p:nvPr>
            <p:ph idx="1"/>
          </p:nvPr>
        </p:nvSpPr>
        <p:spPr bwMode="auto">
          <a:xfrm>
            <a:off x="174026" y="1946162"/>
            <a:ext cx="11843948" cy="3348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pPr>
            <a:r>
              <a:rPr lang="en-US" sz="2400" dirty="0"/>
              <a:t>This Image Steganography project effectively addresses the problem of secure and </a:t>
            </a:r>
          </a:p>
          <a:p>
            <a:pPr marL="0" indent="0" defTabSz="914400" eaLnBrk="0" fontAlgn="base" hangingPunct="0">
              <a:lnSpc>
                <a:spcPct val="150000"/>
              </a:lnSpc>
              <a:spcBef>
                <a:spcPct val="0"/>
              </a:spcBef>
              <a:spcAft>
                <a:spcPct val="0"/>
              </a:spcAft>
              <a:buClrTx/>
              <a:buSzTx/>
              <a:buNone/>
            </a:pPr>
            <a:r>
              <a:rPr lang="en-US" sz="2400" dirty="0"/>
              <a:t>    hidden communication by embedding secret messages within images. </a:t>
            </a:r>
          </a:p>
          <a:p>
            <a:pPr defTabSz="914400" eaLnBrk="0" fontAlgn="base" hangingPunct="0">
              <a:lnSpc>
                <a:spcPct val="150000"/>
              </a:lnSpc>
              <a:spcBef>
                <a:spcPct val="0"/>
              </a:spcBef>
              <a:spcAft>
                <a:spcPct val="0"/>
              </a:spcAft>
              <a:buClrTx/>
              <a:buSzTx/>
            </a:pPr>
            <a:r>
              <a:rPr lang="en-US" sz="2400" dirty="0"/>
              <a:t>By leveraging OpenCV for image processing and Python for encryption, the project </a:t>
            </a:r>
          </a:p>
          <a:p>
            <a:pPr marL="0" indent="0" defTabSz="914400" eaLnBrk="0" fontAlgn="base" hangingPunct="0">
              <a:lnSpc>
                <a:spcPct val="150000"/>
              </a:lnSpc>
              <a:spcBef>
                <a:spcPct val="0"/>
              </a:spcBef>
              <a:spcAft>
                <a:spcPct val="0"/>
              </a:spcAft>
              <a:buClrTx/>
              <a:buSzTx/>
              <a:buNone/>
            </a:pPr>
            <a:r>
              <a:rPr lang="en-US" sz="2400" dirty="0"/>
              <a:t>    ensures confidentiality while maintaining the original appearance of the image. </a:t>
            </a:r>
          </a:p>
          <a:p>
            <a:pPr marL="0" indent="0" defTabSz="914400" eaLnBrk="0" fontAlgn="base" hangingPunct="0">
              <a:lnSpc>
                <a:spcPct val="150000"/>
              </a:lnSpc>
              <a:spcBef>
                <a:spcPct val="0"/>
              </a:spcBef>
              <a:spcAft>
                <a:spcPct val="0"/>
              </a:spcAft>
              <a:buClrTx/>
              <a:buSzTx/>
              <a:buNone/>
            </a:pPr>
            <a:r>
              <a:rPr lang="en-US" sz="2400" dirty="0"/>
              <a:t>    The dual-layer security with password protection enhances data safety, making it useful </a:t>
            </a:r>
          </a:p>
          <a:p>
            <a:pPr marL="0" indent="0" defTabSz="914400" eaLnBrk="0" fontAlgn="base" hangingPunct="0">
              <a:lnSpc>
                <a:spcPct val="150000"/>
              </a:lnSpc>
              <a:spcBef>
                <a:spcPct val="0"/>
              </a:spcBef>
              <a:spcAft>
                <a:spcPct val="0"/>
              </a:spcAft>
              <a:buClrTx/>
              <a:buSzTx/>
              <a:buNone/>
            </a:pPr>
            <a:r>
              <a:rPr lang="en-US" sz="2400" dirty="0"/>
              <a:t>    for cybersecurity, privacy protection, and secure data exchange.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hlinkClick r:id="rId2"/>
              </a:rPr>
              <a:t>https://github.com/Raunak-edunet/Secure-Data-Hiding-In-Images-Using-Steganography.git</a:t>
            </a:r>
            <a:endParaRPr lang="en-IN" dirty="0"/>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81</TotalTime>
  <Words>607</Words>
  <Application>Microsoft Office PowerPoint</Application>
  <PresentationFormat>Widescreen</PresentationFormat>
  <Paragraphs>74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 Unicode MS</vt:lpstr>
      <vt:lpstr>Arial</vt:lpstr>
      <vt:lpstr>Calibri</vt:lpstr>
      <vt:lpstr>Calibri Light</vt:lpstr>
      <vt:lpstr>Franklin Gothic Book</vt:lpstr>
      <vt:lpstr>Franklin Gothic Demi</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Raunak Jain</cp:lastModifiedBy>
  <cp:revision>26</cp:revision>
  <dcterms:created xsi:type="dcterms:W3CDTF">2021-05-26T16:50:10Z</dcterms:created>
  <dcterms:modified xsi:type="dcterms:W3CDTF">2025-02-23T11:42:34Z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